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8" r:id="rId3"/>
    <p:sldId id="265" r:id="rId4"/>
    <p:sldId id="266" r:id="rId5"/>
    <p:sldId id="273" r:id="rId6"/>
    <p:sldId id="279" r:id="rId7"/>
    <p:sldId id="274" r:id="rId8"/>
    <p:sldId id="280" r:id="rId9"/>
    <p:sldId id="292" r:id="rId10"/>
    <p:sldId id="281" r:id="rId11"/>
    <p:sldId id="287" r:id="rId12"/>
    <p:sldId id="288" r:id="rId13"/>
    <p:sldId id="293" r:id="rId14"/>
    <p:sldId id="275" r:id="rId15"/>
    <p:sldId id="276" r:id="rId16"/>
    <p:sldId id="291" r:id="rId17"/>
    <p:sldId id="290" r:id="rId18"/>
    <p:sldId id="277" r:id="rId19"/>
    <p:sldId id="289" r:id="rId20"/>
    <p:sldId id="283" r:id="rId21"/>
    <p:sldId id="285" r:id="rId22"/>
    <p:sldId id="286" r:id="rId23"/>
    <p:sldId id="267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30" autoAdjust="0"/>
    <p:restoredTop sz="94617" autoAdjust="0"/>
  </p:normalViewPr>
  <p:slideViewPr>
    <p:cSldViewPr>
      <p:cViewPr>
        <p:scale>
          <a:sx n="66" d="100"/>
          <a:sy n="66" d="100"/>
        </p:scale>
        <p:origin x="-1276" y="-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5588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1043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72851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288152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30178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48243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420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63510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5127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9905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3761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8045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4596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5019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2855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1059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8064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487786B-5EB3-4FC9-9018-247BA6FCA981}" type="datetimeFigureOut">
              <a:rPr lang="en-US" smtClean="0"/>
              <a:pPr/>
              <a:t>6/13/2019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24317-CB63-4438-8DB8-2788DB71935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70863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Rudresh\Desktop\YOLO%20Object%20Detection%20with%20OpenCV.mp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600" y="476672"/>
            <a:ext cx="6696744" cy="1541463"/>
          </a:xfrm>
        </p:spPr>
        <p:txBody>
          <a:bodyPr>
            <a:noAutofit/>
          </a:bodyPr>
          <a:lstStyle/>
          <a:p>
            <a:r>
              <a:rPr lang="en-IN" sz="8800" dirty="0" err="1" smtClean="0"/>
              <a:t>chaperOne</a:t>
            </a:r>
            <a:r>
              <a:rPr lang="en-IN" sz="8800" dirty="0" smtClean="0"/>
              <a:t/>
            </a:r>
            <a:br>
              <a:rPr lang="en-IN" sz="8800" dirty="0" smtClean="0"/>
            </a:br>
            <a:r>
              <a:rPr lang="en-IN" sz="4000" dirty="0" smtClean="0"/>
              <a:t>                     -</a:t>
            </a:r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Caring the blind</a:t>
            </a:r>
            <a:endParaRPr lang="en-IN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428596" y="2285992"/>
            <a:ext cx="4176464" cy="3708506"/>
          </a:xfrm>
        </p:spPr>
        <p:txBody>
          <a:bodyPr>
            <a:normAutofit lnSpcReduction="10000"/>
          </a:bodyPr>
          <a:lstStyle/>
          <a:p>
            <a:pPr algn="l"/>
            <a:r>
              <a:rPr lang="en-I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By:                                                                    </a:t>
            </a:r>
          </a:p>
          <a:p>
            <a:pPr algn="l"/>
            <a:r>
              <a:rPr lang="en-IN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Eshwar</a:t>
            </a:r>
            <a:r>
              <a:rPr lang="en-I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Prasad B (4AD15CS021)</a:t>
            </a:r>
          </a:p>
          <a:p>
            <a:pPr algn="l"/>
            <a:r>
              <a:rPr lang="en-IN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Manasa</a:t>
            </a:r>
            <a:r>
              <a:rPr lang="en-I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R</a:t>
            </a:r>
          </a:p>
          <a:p>
            <a:pPr algn="l"/>
            <a:r>
              <a:rPr lang="en-I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(4AD15CS043)</a:t>
            </a:r>
          </a:p>
          <a:p>
            <a:pPr algn="l"/>
            <a:r>
              <a:rPr lang="en-IN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ManjuMallika</a:t>
            </a:r>
            <a:r>
              <a:rPr lang="en-I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N</a:t>
            </a:r>
          </a:p>
          <a:p>
            <a:pPr algn="l"/>
            <a:r>
              <a:rPr lang="en-I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(4AD15CS044)</a:t>
            </a:r>
          </a:p>
          <a:p>
            <a:pPr algn="l"/>
            <a:r>
              <a:rPr lang="en-I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Rudresh RM</a:t>
            </a:r>
          </a:p>
          <a:p>
            <a:pPr algn="l"/>
            <a:r>
              <a:rPr lang="en-I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(4AD15CS059)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39952" y="4077072"/>
            <a:ext cx="44291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Under the guidance of:</a:t>
            </a:r>
          </a:p>
          <a:p>
            <a:pPr algn="ctr"/>
            <a:r>
              <a:rPr lang="en-IN" sz="2400" dirty="0" smtClean="0"/>
              <a:t>Mrs. </a:t>
            </a:r>
            <a:r>
              <a:rPr lang="en-IN" sz="2400" dirty="0" err="1" smtClean="0"/>
              <a:t>Archana</a:t>
            </a:r>
            <a:r>
              <a:rPr lang="en-IN" sz="2400" dirty="0" smtClean="0"/>
              <a:t> MR</a:t>
            </a:r>
          </a:p>
          <a:p>
            <a:pPr algn="ctr"/>
            <a:r>
              <a:rPr lang="en-IN" sz="2400" dirty="0" smtClean="0"/>
              <a:t>Assistant professor</a:t>
            </a:r>
          </a:p>
          <a:p>
            <a:pPr algn="ctr"/>
            <a:r>
              <a:rPr lang="en-IN" sz="2400" dirty="0" smtClean="0"/>
              <a:t>Dept of CSE</a:t>
            </a:r>
          </a:p>
          <a:p>
            <a:pPr algn="ctr"/>
            <a:r>
              <a:rPr lang="en-IN" sz="2400" dirty="0" smtClean="0"/>
              <a:t>ATMECE, </a:t>
            </a:r>
            <a:r>
              <a:rPr lang="en-IN" sz="2400" dirty="0" err="1" smtClean="0"/>
              <a:t>Mysuru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428605"/>
            <a:ext cx="8072494" cy="5819802"/>
          </a:xfrm>
        </p:spPr>
        <p:txBody>
          <a:bodyPr>
            <a:noAutofit/>
          </a:bodyPr>
          <a:lstStyle/>
          <a:p>
            <a:pPr algn="just">
              <a:buNone/>
            </a:pPr>
            <a:endParaRPr lang="en-IN" sz="2400" dirty="0" smtClean="0"/>
          </a:p>
          <a:p>
            <a:pPr algn="just"/>
            <a:r>
              <a:rPr lang="en-IN" sz="2400" dirty="0" smtClean="0"/>
              <a:t>Compared to other region proposal classification networks (fast RCNN) which perform detection on various region proposals and thus end up performing prediction multiple times for various regions in a image, </a:t>
            </a:r>
            <a:r>
              <a:rPr lang="en-IN" sz="2400" dirty="0" err="1" smtClean="0"/>
              <a:t>Yolo</a:t>
            </a:r>
            <a:r>
              <a:rPr lang="en-IN" sz="2400" dirty="0" smtClean="0"/>
              <a:t> architecture is more like FCNN (fully </a:t>
            </a:r>
            <a:r>
              <a:rPr lang="en-IN" sz="2400" dirty="0" err="1" smtClean="0"/>
              <a:t>convolutional</a:t>
            </a:r>
            <a:r>
              <a:rPr lang="en-IN" sz="2400" dirty="0" smtClean="0"/>
              <a:t> neural network) and passes the image (</a:t>
            </a:r>
            <a:r>
              <a:rPr lang="en-IN" sz="2400" dirty="0" err="1" smtClean="0"/>
              <a:t>nxn</a:t>
            </a:r>
            <a:r>
              <a:rPr lang="en-IN" sz="2400" dirty="0" smtClean="0"/>
              <a:t>) once through the FCNN and output is (</a:t>
            </a:r>
            <a:r>
              <a:rPr lang="en-IN" sz="2400" dirty="0" err="1" smtClean="0"/>
              <a:t>mxm</a:t>
            </a:r>
            <a:r>
              <a:rPr lang="en-IN" sz="2400" dirty="0" smtClean="0"/>
              <a:t>) prediction. This the architecture is splitting the input image in </a:t>
            </a:r>
            <a:r>
              <a:rPr lang="en-IN" sz="2400" dirty="0" err="1" smtClean="0"/>
              <a:t>mxm</a:t>
            </a:r>
            <a:r>
              <a:rPr lang="en-IN" sz="2400" dirty="0" smtClean="0"/>
              <a:t> grid and for each grid generation 2 bounding boxes and class probabilities for those bounding boxes. Note that bounding box is more likely to be larger than the grid itself. 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ss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76" y="1142984"/>
            <a:ext cx="6807221" cy="51054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ss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142984"/>
            <a:ext cx="6929486" cy="52128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YOLO Object Detection with OpenCV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57224" y="1428736"/>
            <a:ext cx="7669190" cy="4429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it works?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5786" y="1857364"/>
            <a:ext cx="7498344" cy="3300398"/>
          </a:xfrm>
        </p:spPr>
      </p:pic>
    </p:spTree>
    <p:extLst>
      <p:ext uri="{BB962C8B-B14F-4D97-AF65-F5344CB8AC3E}">
        <p14:creationId xmlns:p14="http://schemas.microsoft.com/office/powerpoint/2010/main" xmlns="" val="12370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1538" y="1857364"/>
            <a:ext cx="6967610" cy="3672408"/>
          </a:xfrm>
        </p:spPr>
      </p:pic>
    </p:spTree>
    <p:extLst>
      <p:ext uri="{BB962C8B-B14F-4D97-AF65-F5344CB8AC3E}">
        <p14:creationId xmlns:p14="http://schemas.microsoft.com/office/powerpoint/2010/main" xmlns="" val="273464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ultrasonic_breadboard_FIXE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643050"/>
            <a:ext cx="7294207" cy="417593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IMG_20190318_13454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71670" y="714356"/>
            <a:ext cx="5105620" cy="571511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Calculating distance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472" y="1928802"/>
            <a:ext cx="7715304" cy="4000528"/>
          </a:xfrm>
        </p:spPr>
      </p:pic>
    </p:spTree>
    <p:extLst>
      <p:ext uri="{BB962C8B-B14F-4D97-AF65-F5344CB8AC3E}">
        <p14:creationId xmlns:p14="http://schemas.microsoft.com/office/powerpoint/2010/main" xmlns="" val="39102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IMG_20190314_21402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4348" y="1428736"/>
            <a:ext cx="7526855" cy="450059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598" y="1930400"/>
            <a:ext cx="8177244" cy="2855922"/>
          </a:xfrm>
        </p:spPr>
        <p:txBody>
          <a:bodyPr>
            <a:normAutofit fontScale="625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n-IN" sz="4000" dirty="0" smtClean="0"/>
              <a:t>There are </a:t>
            </a:r>
            <a:r>
              <a:rPr lang="en-IN" sz="4000" b="1" dirty="0" smtClean="0"/>
              <a:t>37 million </a:t>
            </a:r>
            <a:r>
              <a:rPr lang="en-IN" sz="4000" dirty="0" smtClean="0"/>
              <a:t>people across the globe who are blind, over </a:t>
            </a:r>
            <a:r>
              <a:rPr lang="en-IN" sz="4000" b="1" dirty="0" smtClean="0"/>
              <a:t>15 million</a:t>
            </a:r>
            <a:r>
              <a:rPr lang="en-IN" sz="4000" dirty="0" smtClean="0"/>
              <a:t> are from India.</a:t>
            </a:r>
          </a:p>
          <a:p>
            <a:pPr>
              <a:buFont typeface="Arial" pitchFamily="34" charset="0"/>
              <a:buChar char="•"/>
            </a:pPr>
            <a:r>
              <a:rPr lang="en-IN" sz="4000" dirty="0" smtClean="0"/>
              <a:t>They face difficulties in walking and to do their chores.</a:t>
            </a:r>
          </a:p>
          <a:p>
            <a:pPr>
              <a:buFont typeface="Arial" pitchFamily="34" charset="0"/>
              <a:buChar char="•"/>
            </a:pPr>
            <a:r>
              <a:rPr lang="en-US" sz="4000" dirty="0" err="1" smtClean="0"/>
              <a:t>chaperOne</a:t>
            </a:r>
            <a:r>
              <a:rPr lang="en-US" sz="4000" dirty="0" smtClean="0"/>
              <a:t> is a device which guides and allows blind and visually impaired people to live independently without taking any manual guide or help.</a:t>
            </a:r>
            <a:endParaRPr lang="en-IN" sz="4000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944942" cy="1400530"/>
          </a:xfrm>
        </p:spPr>
        <p:txBody>
          <a:bodyPr/>
          <a:lstStyle/>
          <a:p>
            <a:pPr algn="ctr"/>
            <a:r>
              <a:rPr lang="en-IN" sz="4000" dirty="0" smtClean="0"/>
              <a:t>Text to Speech Synthesizer</a:t>
            </a:r>
            <a:br>
              <a:rPr lang="en-IN" sz="4000" dirty="0" smtClean="0"/>
            </a:br>
            <a:r>
              <a:rPr lang="en-IN" sz="4000" dirty="0" smtClean="0"/>
              <a:t>     </a:t>
            </a:r>
            <a:r>
              <a:rPr lang="en-IN" sz="4000" dirty="0" err="1" smtClean="0"/>
              <a:t>eSpeak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eSpeak</a:t>
            </a:r>
            <a:r>
              <a:rPr lang="en-IN" dirty="0" smtClean="0"/>
              <a:t> is a compact open source software speech synthesizer for English and other languages, for Linux and Windows.</a:t>
            </a:r>
          </a:p>
          <a:p>
            <a:pPr>
              <a:buNone/>
            </a:pPr>
            <a:r>
              <a:rPr lang="en-IN" dirty="0" smtClean="0"/>
              <a:t>Features: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Includes different Voices, whose characteristics can be altered.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Compact size. The program and its data, including many languages, totals about 2 Mbytes.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Written in C.</a:t>
            </a:r>
          </a:p>
          <a:p>
            <a:pPr>
              <a:buFont typeface="Wingdings" pitchFamily="2" charset="2"/>
              <a:buChar char="Ø"/>
            </a:pPr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Available Languages: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Afrikaans, Albanian, </a:t>
            </a:r>
            <a:r>
              <a:rPr lang="en-IN" dirty="0" err="1" smtClean="0"/>
              <a:t>Aragonese</a:t>
            </a:r>
            <a:r>
              <a:rPr lang="en-IN" dirty="0" smtClean="0"/>
              <a:t>, Armenian, Bulgarian, Cantonese, Catalan, Croatian, Czech, Danish, Dutch, </a:t>
            </a:r>
            <a:r>
              <a:rPr lang="en-IN" b="1" dirty="0" smtClean="0"/>
              <a:t>English</a:t>
            </a:r>
            <a:r>
              <a:rPr lang="en-IN" dirty="0" smtClean="0"/>
              <a:t>, Esperanto, Estonian, Farsi, Finnish, French, Georgian, German, Greek, Hindi, Hungarian, Icelandic, Indonesian, Irish, Italian, </a:t>
            </a:r>
            <a:r>
              <a:rPr lang="en-IN" sz="2400" b="1" dirty="0" smtClean="0">
                <a:solidFill>
                  <a:srgbClr val="FFC000"/>
                </a:solidFill>
              </a:rPr>
              <a:t>Kannada</a:t>
            </a:r>
            <a:r>
              <a:rPr lang="en-IN" dirty="0" smtClean="0"/>
              <a:t>, Kurdish, Latvian, Lithuanian, </a:t>
            </a:r>
            <a:r>
              <a:rPr lang="en-IN" dirty="0" err="1" smtClean="0"/>
              <a:t>Lojban</a:t>
            </a:r>
            <a:r>
              <a:rPr lang="en-IN" dirty="0" smtClean="0"/>
              <a:t>, Macedonian, Malaysian, Malayalam, Mandarin, Nepalese, Norwegian, Polish, Portuguese, Punjabi, Romanian, Russian, Serbian, Slovak, Spanish, Swahili, Swedish, Tamil, Turkish, Vietnamese, Welsh.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 example code snippet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endParaRPr lang="en-IN" dirty="0" smtClean="0"/>
          </a:p>
          <a:p>
            <a:pPr lvl="1">
              <a:buNone/>
            </a:pPr>
            <a:endParaRPr lang="en-IN" dirty="0" smtClean="0"/>
          </a:p>
        </p:txBody>
      </p:sp>
      <p:pic>
        <p:nvPicPr>
          <p:cNvPr id="5" name="Picture 4" descr="Screenshot (40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928802"/>
            <a:ext cx="7830643" cy="2357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https://towardsdatascience.com/yolo-you-only-look-once-real-time-object-detection-explained-492dc9230006</a:t>
            </a:r>
          </a:p>
          <a:p>
            <a:r>
              <a:rPr lang="en-IN" dirty="0" smtClean="0"/>
              <a:t>https://sourceforge.net/projects/espeak/files</a:t>
            </a:r>
          </a:p>
          <a:p>
            <a:r>
              <a:rPr lang="en-IN" dirty="0" smtClean="0"/>
              <a:t>https://www.pyimagesearch.com/2017/10/16/raspberry-pi-deep-learning-object-detection-with-opencv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 </a:t>
            </a:r>
            <a:r>
              <a:rPr lang="en-IN" dirty="0" smtClean="0"/>
              <a:t>            </a:t>
            </a:r>
            <a:r>
              <a:rPr lang="en-IN" sz="6000" dirty="0" smtClean="0"/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xmlns="" val="17295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System specification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 Hardware </a:t>
            </a:r>
            <a:r>
              <a:rPr lang="en-US" b="1" dirty="0" smtClean="0"/>
              <a:t>Requirements</a:t>
            </a:r>
            <a:endParaRPr lang="en-IN" dirty="0" smtClean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Raspberry </a:t>
            </a:r>
            <a:r>
              <a:rPr lang="en-US" dirty="0" smtClean="0"/>
              <a:t>pi.</a:t>
            </a:r>
            <a:endParaRPr lang="en-IN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Ultra Sonic Sensor </a:t>
            </a:r>
            <a:r>
              <a:rPr lang="en-US" dirty="0" smtClean="0"/>
              <a:t>.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 smtClean="0"/>
              <a:t>Pi Camera.</a:t>
            </a:r>
            <a:endParaRPr lang="en-IN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Earphone.</a:t>
            </a:r>
            <a:endParaRPr lang="en-IN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Battery.</a:t>
            </a:r>
            <a:endParaRPr lang="en-IN" dirty="0"/>
          </a:p>
          <a:p>
            <a:r>
              <a:rPr lang="en-US" b="1" dirty="0"/>
              <a:t>Software Requirements</a:t>
            </a:r>
            <a:endParaRPr lang="en-IN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 smtClean="0"/>
              <a:t>Domain: </a:t>
            </a:r>
            <a:r>
              <a:rPr lang="en-US" dirty="0"/>
              <a:t>Machine </a:t>
            </a:r>
            <a:r>
              <a:rPr lang="en-US" dirty="0" smtClean="0"/>
              <a:t>Learning, Image processing</a:t>
            </a:r>
            <a:endParaRPr lang="en-IN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Language used: Python.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794" y="2714620"/>
            <a:ext cx="5857916" cy="1400530"/>
          </a:xfrm>
        </p:spPr>
        <p:txBody>
          <a:bodyPr/>
          <a:lstStyle/>
          <a:p>
            <a:r>
              <a:rPr lang="en-IN" sz="6000" dirty="0" smtClean="0"/>
              <a:t>Methodology</a:t>
            </a:r>
            <a:endParaRPr lang="en-IN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6202687"/>
            <a:ext cx="6711654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Raspberry pi 3 Model B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7193" y="1988840"/>
            <a:ext cx="6492475" cy="4195762"/>
          </a:xfrm>
        </p:spPr>
      </p:pic>
    </p:spTree>
    <p:extLst>
      <p:ext uri="{BB962C8B-B14F-4D97-AF65-F5344CB8AC3E}">
        <p14:creationId xmlns:p14="http://schemas.microsoft.com/office/powerpoint/2010/main" xmlns="" val="36692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Raspberry pi camera        module</a:t>
            </a:r>
            <a:endParaRPr lang="en-IN" dirty="0"/>
          </a:p>
        </p:txBody>
      </p:sp>
      <p:pic>
        <p:nvPicPr>
          <p:cNvPr id="4" name="Content Placeholder 3" descr="Pi-Camera-attached-1-1390x10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012" y="2052638"/>
            <a:ext cx="6232260" cy="41957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Ultra sonic sensor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2348880"/>
            <a:ext cx="7128792" cy="3744416"/>
          </a:xfrm>
        </p:spPr>
      </p:pic>
    </p:spTree>
    <p:extLst>
      <p:ext uri="{BB962C8B-B14F-4D97-AF65-F5344CB8AC3E}">
        <p14:creationId xmlns:p14="http://schemas.microsoft.com/office/powerpoint/2010/main" xmlns="" val="298425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042" y="500042"/>
            <a:ext cx="6072230" cy="1400530"/>
          </a:xfrm>
        </p:spPr>
        <p:txBody>
          <a:bodyPr/>
          <a:lstStyle/>
          <a:p>
            <a:r>
              <a:rPr lang="en-IN" dirty="0" smtClean="0"/>
              <a:t>Object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Algorithm used: YOLO (You Only Look Once)</a:t>
            </a:r>
          </a:p>
          <a:p>
            <a:pPr>
              <a:buNone/>
            </a:pPr>
            <a:r>
              <a:rPr lang="en-IN" dirty="0" smtClean="0"/>
              <a:t>Advantages:</a:t>
            </a:r>
          </a:p>
          <a:p>
            <a:r>
              <a:rPr lang="en-IN" dirty="0" smtClean="0"/>
              <a:t>Speed (45 frames per second — better than real time)</a:t>
            </a:r>
          </a:p>
          <a:p>
            <a:r>
              <a:rPr lang="en-IN" dirty="0" smtClean="0"/>
              <a:t>Network understands generalized object representation (This allowed them to train the network on real world images and predictions on artwork was still fairly accurate).</a:t>
            </a:r>
          </a:p>
          <a:p>
            <a:r>
              <a:rPr lang="en-IN" dirty="0" smtClean="0"/>
              <a:t>faster version (with smaller architecture) — 155 frames per sec but is less accurate.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F:\Downloads\1552965794863-183478175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4480" y="928670"/>
            <a:ext cx="5860493" cy="52805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363</TotalTime>
  <Words>410</Words>
  <Application>Microsoft Office PowerPoint</Application>
  <PresentationFormat>On-screen Show (4:3)</PresentationFormat>
  <Paragraphs>56</Paragraphs>
  <Slides>24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Ion</vt:lpstr>
      <vt:lpstr>chaperOne                      -Caring the blind</vt:lpstr>
      <vt:lpstr>Introduction</vt:lpstr>
      <vt:lpstr>System specification</vt:lpstr>
      <vt:lpstr>Methodology</vt:lpstr>
      <vt:lpstr>Raspberry pi 3 Model B </vt:lpstr>
      <vt:lpstr>Raspberry pi camera        module</vt:lpstr>
      <vt:lpstr>Ultra sonic sensor</vt:lpstr>
      <vt:lpstr>Object detection</vt:lpstr>
      <vt:lpstr>Slide 9</vt:lpstr>
      <vt:lpstr>Slide 10</vt:lpstr>
      <vt:lpstr>Slide 11</vt:lpstr>
      <vt:lpstr>Slide 12</vt:lpstr>
      <vt:lpstr>Slide 13</vt:lpstr>
      <vt:lpstr>How it works?</vt:lpstr>
      <vt:lpstr>Slide 15</vt:lpstr>
      <vt:lpstr>Slide 16</vt:lpstr>
      <vt:lpstr>Slide 17</vt:lpstr>
      <vt:lpstr>Calculating distance</vt:lpstr>
      <vt:lpstr>Slide 19</vt:lpstr>
      <vt:lpstr>Text to Speech Synthesizer      eSpeak</vt:lpstr>
      <vt:lpstr>Available Languages:</vt:lpstr>
      <vt:lpstr>An example code snippet</vt:lpstr>
      <vt:lpstr>References</vt:lpstr>
      <vt:lpstr>               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Rudresh</dc:creator>
  <cp:lastModifiedBy>Rudresh</cp:lastModifiedBy>
  <cp:revision>49</cp:revision>
  <dcterms:created xsi:type="dcterms:W3CDTF">2018-11-23T09:15:41Z</dcterms:created>
  <dcterms:modified xsi:type="dcterms:W3CDTF">2019-06-13T04:06:42Z</dcterms:modified>
</cp:coreProperties>
</file>